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8" r:id="rId6"/>
    <p:sldId id="269" r:id="rId7"/>
    <p:sldId id="270"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3432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4817B28-5907-DADE-8D8B-2BC72D5BABF1}"/>
              </a:ext>
            </a:extLst>
          </p:cNvPr>
          <p:cNvSpPr txBox="1"/>
          <p:nvPr/>
        </p:nvSpPr>
        <p:spPr>
          <a:xfrm>
            <a:off x="3463637" y="4669044"/>
            <a:ext cx="6456218" cy="338554"/>
          </a:xfrm>
          <a:prstGeom prst="rect">
            <a:avLst/>
          </a:prstGeom>
          <a:noFill/>
        </p:spPr>
        <p:txBody>
          <a:bodyPr wrap="square">
            <a:spAutoFit/>
          </a:bodyPr>
          <a:lstStyle/>
          <a:p>
            <a:r>
              <a:rPr lang="en-SG" sz="1600" dirty="0">
                <a:solidFill>
                  <a:schemeClr val="bg1"/>
                </a:solidFill>
                <a:latin typeface="Helvetica Neue CE 55 Roman" pitchFamily="82" charset="0"/>
              </a:rPr>
              <a:t>CORE SUBMISSION DOCUMENT - </a:t>
            </a:r>
            <a:r>
              <a:rPr lang="en-US" sz="1600" b="1" dirty="0">
                <a:solidFill>
                  <a:schemeClr val="bg1"/>
                </a:solidFill>
                <a:effectLst/>
                <a:latin typeface="Helvetica CE 55 Roman" panose="02000503040000020004" pitchFamily="2" charset="0"/>
                <a:ea typeface="Calibri" panose="020F0502020204030204" pitchFamily="34" charset="0"/>
                <a:cs typeface="Times New Roman" panose="02020603050405020304" pitchFamily="18" charset="0"/>
              </a:rPr>
              <a:t>ECOMMERCE </a:t>
            </a:r>
            <a:r>
              <a:rPr lang="en-US" sz="1600" b="1" dirty="0">
                <a:solidFill>
                  <a:schemeClr val="bg1"/>
                </a:solidFill>
                <a:latin typeface="Helvetica CE 55 Roman" panose="02000503040000020004" pitchFamily="2" charset="0"/>
                <a:ea typeface="Calibri" panose="020F0502020204030204" pitchFamily="34" charset="0"/>
                <a:cs typeface="Times New Roman" panose="02020603050405020304" pitchFamily="18" charset="0"/>
              </a:rPr>
              <a:t>LEADERS</a:t>
            </a:r>
            <a:endParaRPr lang="en-GB" sz="1600" dirty="0">
              <a:solidFill>
                <a:schemeClr val="bg1"/>
              </a:solidFill>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723AD6E0-B79D-DD1A-404D-6B6C6335E3EE}"/>
              </a:ext>
            </a:extLst>
          </p:cNvPr>
          <p:cNvGraphicFramePr>
            <a:graphicFrameLocks noGrp="1"/>
          </p:cNvGraphicFramePr>
          <p:nvPr>
            <p:extLst>
              <p:ext uri="{D42A27DB-BD31-4B8C-83A1-F6EECF244321}">
                <p14:modId xmlns:p14="http://schemas.microsoft.com/office/powerpoint/2010/main" val="306701801"/>
              </p:ext>
            </p:extLst>
          </p:nvPr>
        </p:nvGraphicFramePr>
        <p:xfrm>
          <a:off x="960579" y="2998967"/>
          <a:ext cx="10446327" cy="2824964"/>
        </p:xfrm>
        <a:graphic>
          <a:graphicData uri="http://schemas.openxmlformats.org/drawingml/2006/table">
            <a:tbl>
              <a:tblPr firstRow="1" bandRow="1">
                <a:tableStyleId>{5C22544A-7EE6-4342-B048-85BDC9FD1C3A}</a:tableStyleId>
              </a:tblPr>
              <a:tblGrid>
                <a:gridCol w="4174838">
                  <a:extLst>
                    <a:ext uri="{9D8B030D-6E8A-4147-A177-3AD203B41FA5}">
                      <a16:colId xmlns:a16="http://schemas.microsoft.com/office/drawing/2014/main" val="2931807608"/>
                    </a:ext>
                  </a:extLst>
                </a:gridCol>
                <a:gridCol w="6271489">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
        <p:nvSpPr>
          <p:cNvPr id="8" name="TextBox 7">
            <a:extLst>
              <a:ext uri="{FF2B5EF4-FFF2-40B4-BE49-F238E27FC236}">
                <a16:creationId xmlns:a16="http://schemas.microsoft.com/office/drawing/2014/main" id="{0633B7E4-03C3-501A-A3B1-E38DD023DE0C}"/>
              </a:ext>
            </a:extLst>
          </p:cNvPr>
          <p:cNvSpPr txBox="1"/>
          <p:nvPr/>
        </p:nvSpPr>
        <p:spPr>
          <a:xfrm>
            <a:off x="1708727" y="1760679"/>
            <a:ext cx="9097821" cy="1154162"/>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endParaRPr lang="en-SG" sz="2400" dirty="0">
              <a:effectLst/>
              <a:latin typeface="Arial" panose="020B0604020202020204" pitchFamily="34" charset="0"/>
              <a:ea typeface="Calibri" panose="020F0502020204030204" pitchFamily="34" charset="0"/>
              <a:cs typeface="Arial" panose="020B0604020202020204" pitchFamily="34" charset="0"/>
            </a:endParaRPr>
          </a:p>
          <a:p>
            <a:pPr algn="ctr"/>
            <a:endParaRPr lang="en-US" sz="1600" b="1" dirty="0">
              <a:effectLst/>
              <a:latin typeface="Arial" panose="020B0604020202020204" pitchFamily="34" charset="0"/>
              <a:ea typeface="Calibri" panose="020F0502020204030204" pitchFamily="34" charset="0"/>
              <a:cs typeface="Arial" panose="020B0604020202020204" pitchFamily="34" charset="0"/>
            </a:endParaRPr>
          </a:p>
          <a:p>
            <a:pPr algn="ct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eCommerce </a:t>
            </a: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Leaders</a:t>
            </a: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 (Category 1 – 17)</a:t>
            </a:r>
          </a:p>
          <a:p>
            <a:pPr algn="ctr"/>
            <a:r>
              <a:rPr lang="en-US" sz="11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categories)</a:t>
            </a:r>
            <a:endParaRPr lang="en-SG" sz="11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1A65500F-27B5-4C4B-94B1-A5C5AF1D550A}"/>
              </a:ext>
            </a:extLst>
          </p:cNvPr>
          <p:cNvSpPr txBox="1"/>
          <p:nvPr/>
        </p:nvSpPr>
        <p:spPr>
          <a:xfrm>
            <a:off x="900543" y="5992184"/>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746869"/>
            <a:ext cx="11730181" cy="4318618"/>
          </a:xfrm>
          <a:prstGeom prst="rect">
            <a:avLst/>
          </a:prstGeom>
          <a:noFill/>
        </p:spPr>
        <p:txBody>
          <a:bodyPr wrap="square">
            <a:spAutoFit/>
          </a:bodyPr>
          <a:lstStyle/>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0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00" dirty="0">
                <a:effectLst/>
                <a:latin typeface="Arial" panose="020B0604020202020204" pitchFamily="34" charset="0"/>
                <a:ea typeface="Calibri" panose="020F0502020204030204" pitchFamily="34" charset="0"/>
                <a:cs typeface="Arial" panose="020B0604020202020204" pitchFamily="34" charset="0"/>
              </a:rPr>
              <a:t> </a:t>
            </a:r>
            <a:r>
              <a:rPr lang="en-US" sz="1300" b="1" dirty="0">
                <a:effectLst/>
                <a:latin typeface="Arial" panose="020B0604020202020204" pitchFamily="34" charset="0"/>
                <a:ea typeface="Calibri" panose="020F0502020204030204" pitchFamily="34" charset="0"/>
                <a:cs typeface="Arial" panose="020B0604020202020204" pitchFamily="34" charset="0"/>
              </a:rPr>
              <a:t>2026</a:t>
            </a:r>
            <a:r>
              <a:rPr lang="en-US" sz="130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US" sz="1300" dirty="0">
                <a:latin typeface="Arial" panose="020B0604020202020204" pitchFamily="34" charset="0"/>
                <a:cs typeface="Arial" panose="020B0604020202020204" pitchFamily="34" charset="0"/>
              </a:rPr>
              <a:t>Please be reminded that the limit for your overall entry form is restricted to 2000 words only. Judges can mark you down for exceeding word limit.</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Images &amp; Supporting Documents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 URLs</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0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00" b="1" u="sng"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0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00" dirty="0">
                <a:effectLst/>
                <a:latin typeface="Arial" panose="020B0604020202020204" pitchFamily="34" charset="0"/>
                <a:ea typeface="Calibri" panose="020F0502020204030204" pitchFamily="34" charset="0"/>
                <a:cs typeface="Arial" panose="020B0604020202020204" pitchFamily="34" charset="0"/>
              </a:rPr>
              <a:t>or </a:t>
            </a:r>
            <a:r>
              <a:rPr lang="en-US" sz="130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0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0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a:t>
            </a:r>
            <a:br>
              <a:rPr lang="en-US" sz="1300" dirty="0">
                <a:effectLst/>
                <a:latin typeface="Arial" panose="020B0604020202020204" pitchFamily="34" charset="0"/>
                <a:ea typeface="Calibri" panose="020F0502020204030204" pitchFamily="34" charset="0"/>
                <a:cs typeface="Arial" panose="020B0604020202020204" pitchFamily="34" charset="0"/>
              </a:rPr>
            </a:br>
            <a:br>
              <a:rPr lang="en-US" sz="1300" dirty="0">
                <a:effectLst/>
                <a:latin typeface="Arial" panose="020B0604020202020204" pitchFamily="34" charset="0"/>
                <a:ea typeface="Calibri" panose="020F0502020204030204" pitchFamily="34" charset="0"/>
                <a:cs typeface="Arial" panose="020B0604020202020204" pitchFamily="34" charset="0"/>
              </a:rPr>
            </a:br>
            <a:r>
              <a:rPr lang="en-US" sz="1300" dirty="0">
                <a:effectLst/>
                <a:latin typeface="Arial" panose="020B0604020202020204" pitchFamily="34" charset="0"/>
                <a:ea typeface="Calibri" panose="020F0502020204030204" pitchFamily="34" charset="0"/>
                <a:cs typeface="Arial" panose="020B0604020202020204" pitchFamily="34" charset="0"/>
              </a:rPr>
              <a:t>Once you are ready to submit, please save this file into a .pdf version before uploading it at: </a:t>
            </a:r>
            <a:r>
              <a:rPr lang="en-SG" sz="130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251691" y="1649076"/>
            <a:ext cx="11688618" cy="654025"/>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How the brand has differentiated itself in the market through effective strategies, product offerings, and distinctive branding or innovative approaches</a:t>
            </a:r>
            <a:r>
              <a:rPr lang="en-GB" sz="900" dirty="0">
                <a:latin typeface="Arial" panose="020B0604020202020204" pitchFamily="34" charset="0"/>
                <a:cs typeface="Arial" panose="020B0604020202020204" pitchFamily="34" charset="0"/>
              </a:rPr>
              <a:t>.</a:t>
            </a:r>
            <a:br>
              <a:rPr lang="en-GB" sz="900" dirty="0">
                <a:latin typeface="Arial" panose="020B0604020202020204" pitchFamily="34" charset="0"/>
                <a:cs typeface="Arial" panose="020B0604020202020204" pitchFamily="34" charset="0"/>
              </a:rPr>
            </a:br>
            <a:br>
              <a:rPr lang="en-SG" sz="1400" b="1" dirty="0">
                <a:effectLst/>
                <a:latin typeface="Arial" panose="020B0604020202020204" pitchFamily="34" charset="0"/>
                <a:ea typeface="Calibri" panose="020F0502020204030204" pitchFamily="34" charset="0"/>
                <a:cs typeface="Arial" panose="020B0604020202020204" pitchFamily="34" charset="0"/>
              </a:rPr>
            </a:b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Brand Identity (35%)</a:t>
            </a:r>
          </a:p>
        </p:txBody>
      </p:sp>
      <p:sp>
        <p:nvSpPr>
          <p:cNvPr id="7" name="TextBox 6">
            <a:extLst>
              <a:ext uri="{FF2B5EF4-FFF2-40B4-BE49-F238E27FC236}">
                <a16:creationId xmlns:a16="http://schemas.microsoft.com/office/drawing/2014/main" id="{7A75139E-39E8-CBB4-C089-74BEFBB51945}"/>
              </a:ext>
            </a:extLst>
          </p:cNvPr>
          <p:cNvSpPr txBox="1"/>
          <p:nvPr/>
        </p:nvSpPr>
        <p:spPr>
          <a:xfrm>
            <a:off x="330200" y="2303101"/>
            <a:ext cx="11610109"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2B76C-13D6-D72D-C7C3-B6FDFB295C4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028471A-974B-99B2-969A-59C3B146FC44}"/>
              </a:ext>
            </a:extLst>
          </p:cNvPr>
          <p:cNvSpPr txBox="1"/>
          <p:nvPr/>
        </p:nvSpPr>
        <p:spPr>
          <a:xfrm>
            <a:off x="217054" y="1667549"/>
            <a:ext cx="11684000" cy="609847"/>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How effectively the brand connects with and builds long-term relationships with its customers, both online and offline.</a:t>
            </a:r>
            <a:br>
              <a:rPr lang="en-GB" sz="1050" dirty="0">
                <a:latin typeface="Arial" panose="020B0604020202020204" pitchFamily="34" charset="0"/>
                <a:cs typeface="Arial" panose="020B0604020202020204" pitchFamily="34" charset="0"/>
              </a:rPr>
            </a:br>
            <a:endParaRPr lang="en-SG" sz="105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Customer Engagement (25%)</a:t>
            </a:r>
          </a:p>
        </p:txBody>
      </p:sp>
      <p:sp>
        <p:nvSpPr>
          <p:cNvPr id="7" name="TextBox 6">
            <a:extLst>
              <a:ext uri="{FF2B5EF4-FFF2-40B4-BE49-F238E27FC236}">
                <a16:creationId xmlns:a16="http://schemas.microsoft.com/office/drawing/2014/main" id="{7AF1B77C-C31D-DB90-6AD0-7330D5C5BE27}"/>
              </a:ext>
            </a:extLst>
          </p:cNvPr>
          <p:cNvSpPr txBox="1"/>
          <p:nvPr/>
        </p:nvSpPr>
        <p:spPr>
          <a:xfrm>
            <a:off x="290945" y="2277396"/>
            <a:ext cx="11610109"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284827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647F1-5E2C-8CDB-C867-082E627934B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80B8074-ADC1-A153-477C-B96E3E5B9549}"/>
              </a:ext>
            </a:extLst>
          </p:cNvPr>
          <p:cNvSpPr txBox="1"/>
          <p:nvPr/>
        </p:nvSpPr>
        <p:spPr>
          <a:xfrm>
            <a:off x="170870" y="1639840"/>
            <a:ext cx="11693237" cy="609847"/>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The measurable business outcomes, including sales growth, market share, and expansion, achieved during the award period.</a:t>
            </a:r>
            <a:endParaRPr lang="en-GB" sz="1050" dirty="0"/>
          </a:p>
          <a:p>
            <a:endParaRPr lang="en-GB" sz="1050" dirty="0"/>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Commercial Performance (25%)</a:t>
            </a:r>
          </a:p>
        </p:txBody>
      </p:sp>
      <p:sp>
        <p:nvSpPr>
          <p:cNvPr id="7" name="TextBox 6">
            <a:extLst>
              <a:ext uri="{FF2B5EF4-FFF2-40B4-BE49-F238E27FC236}">
                <a16:creationId xmlns:a16="http://schemas.microsoft.com/office/drawing/2014/main" id="{2C26AC3A-73C8-BD65-AB24-D64ADDDD6EF0}"/>
              </a:ext>
            </a:extLst>
          </p:cNvPr>
          <p:cNvSpPr txBox="1"/>
          <p:nvPr/>
        </p:nvSpPr>
        <p:spPr>
          <a:xfrm>
            <a:off x="253998" y="2221979"/>
            <a:ext cx="11610109" cy="4247317"/>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951055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778AD-C398-7B28-F62B-4D317B2A6C4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CBD65790-7FE8-50EA-1A53-172C8EFE24F7}"/>
              </a:ext>
            </a:extLst>
          </p:cNvPr>
          <p:cNvSpPr txBox="1"/>
          <p:nvPr/>
        </p:nvSpPr>
        <p:spPr>
          <a:xfrm>
            <a:off x="203200" y="1651222"/>
            <a:ext cx="11693237" cy="663708"/>
          </a:xfrm>
          <a:prstGeom prst="rect">
            <a:avLst/>
          </a:prstGeom>
          <a:noFill/>
        </p:spPr>
        <p:txBody>
          <a:bodyPr wrap="square">
            <a:spAutoFit/>
          </a:bodyPr>
          <a:lstStyle/>
          <a:p>
            <a:r>
              <a:rPr lang="en-GB" sz="1050" dirty="0">
                <a:latin typeface="Arial" panose="020B0604020202020204" pitchFamily="34" charset="0"/>
                <a:cs typeface="Arial" panose="020B0604020202020204" pitchFamily="34" charset="0"/>
              </a:rPr>
              <a:t>How the brand has adapted or responded to changing market trends, consumer demands, and economic conditions.</a:t>
            </a:r>
            <a:endParaRPr lang="en-GB" sz="1050" dirty="0"/>
          </a:p>
          <a:p>
            <a:endParaRPr lang="en-GB" sz="1400" b="1" dirty="0"/>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Strategic Responsiveness (15%) </a:t>
            </a:r>
          </a:p>
        </p:txBody>
      </p:sp>
      <p:sp>
        <p:nvSpPr>
          <p:cNvPr id="7" name="TextBox 6">
            <a:extLst>
              <a:ext uri="{FF2B5EF4-FFF2-40B4-BE49-F238E27FC236}">
                <a16:creationId xmlns:a16="http://schemas.microsoft.com/office/drawing/2014/main" id="{F5AC15BD-C62E-CD15-B79A-E070264417FD}"/>
              </a:ext>
            </a:extLst>
          </p:cNvPr>
          <p:cNvSpPr txBox="1"/>
          <p:nvPr/>
        </p:nvSpPr>
        <p:spPr>
          <a:xfrm>
            <a:off x="286328" y="2314930"/>
            <a:ext cx="11610109" cy="3970318"/>
          </a:xfrm>
          <a:prstGeom prst="rect">
            <a:avLst/>
          </a:prstGeom>
          <a:noFill/>
          <a:ln w="12700">
            <a:solidFill>
              <a:schemeClr val="tx1"/>
            </a:solidFill>
          </a:ln>
        </p:spPr>
        <p:txBody>
          <a:bodyPr wrap="square">
            <a:spAutoFit/>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745162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95055"/>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798723"/>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TotalTime>
  <Words>661</Words>
  <Application>Microsoft Office PowerPoint</Application>
  <PresentationFormat>Widescreen</PresentationFormat>
  <Paragraphs>80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Helvetica CE 55 Roman</vt: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13</cp:revision>
  <dcterms:created xsi:type="dcterms:W3CDTF">2023-04-17T03:38:26Z</dcterms:created>
  <dcterms:modified xsi:type="dcterms:W3CDTF">2026-02-03T08:07:38Z</dcterms:modified>
</cp:coreProperties>
</file>